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64" r:id="rId1"/>
  </p:sldMasterIdLst>
  <p:sldIdLst>
    <p:sldId id="257" r:id="rId2"/>
  </p:sldIdLst>
  <p:sldSz cx="329184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9"/>
  </p:normalViewPr>
  <p:slideViewPr>
    <p:cSldViewPr snapToGrid="0" snapToObjects="1" showGuides="1">
      <p:cViewPr>
        <p:scale>
          <a:sx n="23" d="100"/>
          <a:sy n="23" d="100"/>
        </p:scale>
        <p:origin x="1336" y="136"/>
      </p:cViewPr>
      <p:guideLst>
        <p:guide orient="horz" pos="10368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13128" y="14811672"/>
            <a:ext cx="29664389" cy="158630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2291" y="4754880"/>
            <a:ext cx="28763107" cy="7223251"/>
          </a:xfrm>
          <a:effectLst/>
        </p:spPr>
        <p:txBody>
          <a:bodyPr anchor="b">
            <a:normAutofit/>
          </a:bodyPr>
          <a:lstStyle>
            <a:lvl1pPr>
              <a:defRPr sz="1296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2291" y="11978134"/>
            <a:ext cx="28763107" cy="2833541"/>
          </a:xfrm>
        </p:spPr>
        <p:txBody>
          <a:bodyPr anchor="t">
            <a:normAutofit/>
          </a:bodyPr>
          <a:lstStyle>
            <a:lvl1pPr marL="0" indent="0" algn="l">
              <a:buNone/>
              <a:defRPr sz="5760" cap="all">
                <a:solidFill>
                  <a:schemeClr val="accent2"/>
                </a:solidFill>
              </a:defRPr>
            </a:lvl1pPr>
            <a:lvl2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937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875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72584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613133" y="2878682"/>
            <a:ext cx="29659345" cy="60423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304824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865842" y="2878680"/>
            <a:ext cx="7406636" cy="27921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2" y="3243483"/>
            <a:ext cx="5411243" cy="2487875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92293" y="3243483"/>
            <a:ext cx="21319952" cy="2487875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282918" y="28589455"/>
            <a:ext cx="3411619" cy="1752600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92293" y="28568690"/>
            <a:ext cx="21319952" cy="1752600"/>
          </a:xfrm>
        </p:spPr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379278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613133" y="2878682"/>
            <a:ext cx="29659345" cy="60423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2291" y="10694417"/>
            <a:ext cx="28763107" cy="1742781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905373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1629528" y="24681473"/>
            <a:ext cx="29659345" cy="60423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96" y="14575551"/>
            <a:ext cx="28763104" cy="7223251"/>
          </a:xfrm>
        </p:spPr>
        <p:txBody>
          <a:bodyPr anchor="b">
            <a:normAutofit/>
          </a:bodyPr>
          <a:lstStyle>
            <a:lvl1pPr algn="l">
              <a:defRPr sz="12960" b="0" cap="all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2296" y="21798802"/>
            <a:ext cx="28763104" cy="2882669"/>
          </a:xfrm>
        </p:spPr>
        <p:txBody>
          <a:bodyPr anchor="t">
            <a:normAutofit/>
          </a:bodyPr>
          <a:lstStyle>
            <a:lvl1pPr marL="0" indent="0" algn="l">
              <a:buNone/>
              <a:defRPr sz="6480" cap="all">
                <a:solidFill>
                  <a:schemeClr val="accent2"/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317413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1613133" y="2878682"/>
            <a:ext cx="29659345" cy="60423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92293" y="10694412"/>
            <a:ext cx="14038297" cy="17438626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87815" y="10694417"/>
            <a:ext cx="14067583" cy="17438626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804124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1613133" y="2878682"/>
            <a:ext cx="29659345" cy="60423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93988" y="10694414"/>
            <a:ext cx="12936600" cy="2766058"/>
          </a:xfrm>
        </p:spPr>
        <p:txBody>
          <a:bodyPr anchor="b">
            <a:noAutofit/>
          </a:bodyPr>
          <a:lstStyle>
            <a:lvl1pPr marL="0" indent="0">
              <a:buNone/>
              <a:defRPr sz="7920" b="0">
                <a:solidFill>
                  <a:schemeClr val="accent2"/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2293" y="14045047"/>
            <a:ext cx="14038297" cy="1408799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889511" y="10694414"/>
            <a:ext cx="12965886" cy="2766058"/>
          </a:xfrm>
        </p:spPr>
        <p:txBody>
          <a:bodyPr anchor="b">
            <a:noAutofit/>
          </a:bodyPr>
          <a:lstStyle>
            <a:lvl1pPr marL="0" indent="0">
              <a:buNone/>
              <a:defRPr sz="7920" b="0">
                <a:solidFill>
                  <a:schemeClr val="accent2"/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87815" y="14045047"/>
            <a:ext cx="14067583" cy="1408799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017589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1613133" y="2878682"/>
            <a:ext cx="29659345" cy="60423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40650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01460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1629528" y="24681470"/>
            <a:ext cx="29659345" cy="61185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869" y="25259021"/>
            <a:ext cx="12731850" cy="3309667"/>
          </a:xfrm>
        </p:spPr>
        <p:txBody>
          <a:bodyPr anchor="ctr"/>
          <a:lstStyle>
            <a:lvl1pPr algn="l">
              <a:defRPr sz="72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7036" y="2885760"/>
            <a:ext cx="29665440" cy="20183040"/>
          </a:xfrm>
        </p:spPr>
        <p:txBody>
          <a:bodyPr anchor="ctr">
            <a:normAutofit/>
          </a:bodyPr>
          <a:lstStyle>
            <a:lvl1pPr>
              <a:defRPr sz="7200">
                <a:solidFill>
                  <a:schemeClr val="tx2"/>
                </a:solidFill>
              </a:defRPr>
            </a:lvl1pPr>
            <a:lvl2pPr>
              <a:defRPr sz="6480">
                <a:solidFill>
                  <a:schemeClr val="tx2"/>
                </a:solidFill>
              </a:defRPr>
            </a:lvl2pPr>
            <a:lvl3pPr>
              <a:defRPr sz="5760">
                <a:solidFill>
                  <a:schemeClr val="tx2"/>
                </a:solidFill>
              </a:defRPr>
            </a:lvl3pPr>
            <a:lvl4pPr>
              <a:defRPr sz="5040">
                <a:solidFill>
                  <a:schemeClr val="tx2"/>
                </a:solidFill>
              </a:defRPr>
            </a:lvl4pPr>
            <a:lvl5pPr>
              <a:defRPr sz="5040">
                <a:solidFill>
                  <a:schemeClr val="tx2"/>
                </a:solidFill>
              </a:defRPr>
            </a:lvl5pPr>
            <a:lvl6pPr>
              <a:defRPr sz="5040">
                <a:solidFill>
                  <a:schemeClr val="tx2"/>
                </a:solidFill>
              </a:defRPr>
            </a:lvl6pPr>
            <a:lvl7pPr>
              <a:defRPr sz="5040">
                <a:solidFill>
                  <a:schemeClr val="tx2"/>
                </a:solidFill>
              </a:defRPr>
            </a:lvl7pPr>
            <a:lvl8pPr>
              <a:defRPr sz="5040">
                <a:solidFill>
                  <a:schemeClr val="tx2"/>
                </a:solidFill>
              </a:defRPr>
            </a:lvl8pPr>
            <a:lvl9pPr>
              <a:defRPr sz="504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00223" y="25259018"/>
            <a:ext cx="15355177" cy="3309672"/>
          </a:xfrm>
        </p:spPr>
        <p:txBody>
          <a:bodyPr anchor="ctr">
            <a:normAutofit/>
          </a:bodyPr>
          <a:lstStyle>
            <a:lvl1pPr marL="0" indent="0" algn="r">
              <a:buNone/>
              <a:defRPr sz="3960">
                <a:solidFill>
                  <a:schemeClr val="bg1"/>
                </a:solidFill>
              </a:defRPr>
            </a:lvl1pPr>
            <a:lvl2pPr marL="1645920" indent="0">
              <a:buNone/>
              <a:defRPr sz="396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8957249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2291" y="22528267"/>
            <a:ext cx="28763107" cy="2720342"/>
          </a:xfrm>
        </p:spPr>
        <p:txBody>
          <a:bodyPr anchor="b">
            <a:normAutofit/>
          </a:bodyPr>
          <a:lstStyle>
            <a:lvl1pPr algn="l">
              <a:defRPr sz="864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13135" y="2878680"/>
            <a:ext cx="29659342" cy="17074810"/>
          </a:xfrm>
        </p:spPr>
        <p:txBody>
          <a:bodyPr anchor="t"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5760"/>
            </a:lvl2pPr>
            <a:lvl3pPr marL="3291840" indent="0">
              <a:buNone/>
              <a:defRPr sz="5760"/>
            </a:lvl3pPr>
            <a:lvl4pPr marL="4937760" indent="0">
              <a:buNone/>
              <a:defRPr sz="5760"/>
            </a:lvl4pPr>
            <a:lvl5pPr marL="6583680" indent="0">
              <a:buNone/>
              <a:defRPr sz="5760"/>
            </a:lvl5pPr>
            <a:lvl6pPr marL="8229600" indent="0">
              <a:buNone/>
              <a:defRPr sz="5760"/>
            </a:lvl6pPr>
            <a:lvl7pPr marL="9875520" indent="0">
              <a:buNone/>
              <a:defRPr sz="5760"/>
            </a:lvl7pPr>
            <a:lvl8pPr marL="11521440" indent="0">
              <a:buNone/>
              <a:defRPr sz="5760"/>
            </a:lvl8pPr>
            <a:lvl9pPr marL="13167360" indent="0">
              <a:buNone/>
              <a:defRPr sz="576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92291" y="25248607"/>
            <a:ext cx="28763107" cy="2873621"/>
          </a:xfrm>
        </p:spPr>
        <p:txBody>
          <a:bodyPr>
            <a:normAutofit/>
          </a:bodyPr>
          <a:lstStyle>
            <a:lvl1pPr marL="0" indent="0">
              <a:buNone/>
              <a:defRPr sz="432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96764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92291" y="3299878"/>
            <a:ext cx="28763107" cy="51999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2291" y="10694415"/>
            <a:ext cx="28763107" cy="17427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013577" y="28589455"/>
            <a:ext cx="7680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40">
                <a:solidFill>
                  <a:schemeClr val="accent2"/>
                </a:solidFill>
              </a:defRPr>
            </a:lvl1pPr>
          </a:lstStyle>
          <a:p>
            <a:fld id="{B74A7AB9-28D6-F04E-81B1-F5148C9B4491}" type="datetimeFigureOut">
              <a:rPr lang="en-PK" smtClean="0"/>
              <a:t>10/05/2020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92293" y="28568690"/>
            <a:ext cx="17534106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40" cap="all">
                <a:solidFill>
                  <a:schemeClr val="accent2"/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081714" y="28589455"/>
            <a:ext cx="2773685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40">
                <a:solidFill>
                  <a:schemeClr val="accent2"/>
                </a:solidFill>
              </a:defRPr>
            </a:lvl1pPr>
          </a:lstStyle>
          <a:p>
            <a:fld id="{AF346229-DACB-5740-9F94-11217E8656D5}" type="slidenum">
              <a:rPr lang="en-PK" smtClean="0"/>
              <a:t>‹#›</a:t>
            </a:fld>
            <a:endParaRPr lang="en-PK"/>
          </a:p>
        </p:txBody>
      </p:sp>
      <p:sp>
        <p:nvSpPr>
          <p:cNvPr id="9" name="Rectangle 8"/>
          <p:cNvSpPr/>
          <p:nvPr/>
        </p:nvSpPr>
        <p:spPr>
          <a:xfrm>
            <a:off x="1613130" y="2118360"/>
            <a:ext cx="9791672" cy="5184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21513604" y="2118360"/>
            <a:ext cx="9758880" cy="5184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1579764" y="2118360"/>
            <a:ext cx="9758880" cy="518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16724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5" r:id="rId1"/>
    <p:sldLayoutId id="2147484166" r:id="rId2"/>
    <p:sldLayoutId id="2147484167" r:id="rId3"/>
    <p:sldLayoutId id="2147484168" r:id="rId4"/>
    <p:sldLayoutId id="2147484169" r:id="rId5"/>
    <p:sldLayoutId id="2147484170" r:id="rId6"/>
    <p:sldLayoutId id="2147484171" r:id="rId7"/>
    <p:sldLayoutId id="2147484172" r:id="rId8"/>
    <p:sldLayoutId id="2147484173" r:id="rId9"/>
    <p:sldLayoutId id="2147484174" r:id="rId10"/>
    <p:sldLayoutId id="2147484175" r:id="rId11"/>
  </p:sldLayoutIdLst>
  <p:txStyles>
    <p:titleStyle>
      <a:lvl1pPr algn="l" defTabSz="1645920" rtl="0" eaLnBrk="1" latinLnBrk="0" hangingPunct="1">
        <a:spcBef>
          <a:spcPct val="0"/>
        </a:spcBef>
        <a:buNone/>
        <a:defRPr sz="1008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101600" indent="-110160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6480" kern="1200">
          <a:solidFill>
            <a:schemeClr val="tx2"/>
          </a:solidFill>
          <a:latin typeface="+mn-lt"/>
          <a:ea typeface="+mn-ea"/>
          <a:cs typeface="+mn-cs"/>
        </a:defRPr>
      </a:lvl1pPr>
      <a:lvl2pPr marL="2268000" indent="-110160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5760" kern="1200">
          <a:solidFill>
            <a:schemeClr val="tx2"/>
          </a:solidFill>
          <a:latin typeface="+mn-lt"/>
          <a:ea typeface="+mn-ea"/>
          <a:cs typeface="+mn-cs"/>
        </a:defRPr>
      </a:lvl2pPr>
      <a:lvl3pPr marL="3240000" indent="-97200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5040" kern="1200">
          <a:solidFill>
            <a:schemeClr val="tx2"/>
          </a:solidFill>
          <a:latin typeface="+mn-lt"/>
          <a:ea typeface="+mn-ea"/>
          <a:cs typeface="+mn-cs"/>
        </a:defRPr>
      </a:lvl3pPr>
      <a:lvl4pPr marL="4471200" indent="-84240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4320" kern="1200">
          <a:solidFill>
            <a:schemeClr val="tx2"/>
          </a:solidFill>
          <a:latin typeface="+mn-lt"/>
          <a:ea typeface="+mn-ea"/>
          <a:cs typeface="+mn-cs"/>
        </a:defRPr>
      </a:lvl4pPr>
      <a:lvl5pPr marL="5767200" indent="-84240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4320" kern="1200">
          <a:solidFill>
            <a:schemeClr val="tx2"/>
          </a:solidFill>
          <a:latin typeface="+mn-lt"/>
          <a:ea typeface="+mn-ea"/>
          <a:cs typeface="+mn-cs"/>
        </a:defRPr>
      </a:lvl5pPr>
      <a:lvl6pPr marL="6840000" indent="-82296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4320" kern="1200">
          <a:solidFill>
            <a:schemeClr val="tx2"/>
          </a:solidFill>
          <a:latin typeface="+mn-lt"/>
          <a:ea typeface="+mn-ea"/>
          <a:cs typeface="+mn-cs"/>
        </a:defRPr>
      </a:lvl6pPr>
      <a:lvl7pPr marL="7920000" indent="-82296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4320" kern="1200">
          <a:solidFill>
            <a:schemeClr val="tx2"/>
          </a:solidFill>
          <a:latin typeface="+mn-lt"/>
          <a:ea typeface="+mn-ea"/>
          <a:cs typeface="+mn-cs"/>
        </a:defRPr>
      </a:lvl7pPr>
      <a:lvl8pPr marL="9000000" indent="-82296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4320" kern="1200">
          <a:solidFill>
            <a:schemeClr val="tx2"/>
          </a:solidFill>
          <a:latin typeface="+mn-lt"/>
          <a:ea typeface="+mn-ea"/>
          <a:cs typeface="+mn-cs"/>
        </a:defRPr>
      </a:lvl8pPr>
      <a:lvl9pPr marL="10080000" indent="-82296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432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11" Type="http://schemas.openxmlformats.org/officeDocument/2006/relationships/image" Target="../media/image10.em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B66A66-A538-E040-9918-9950685A4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8298" y="365210"/>
            <a:ext cx="7695622" cy="15874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73EA76-C990-7546-A49D-87C5FE746128}"/>
              </a:ext>
            </a:extLst>
          </p:cNvPr>
          <p:cNvSpPr txBox="1"/>
          <p:nvPr/>
        </p:nvSpPr>
        <p:spPr>
          <a:xfrm>
            <a:off x="1523991" y="365760"/>
            <a:ext cx="194157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10000" dirty="0">
                <a:latin typeface="DIN Condensed" pitchFamily="2" charset="0"/>
              </a:rPr>
              <a:t>Serving AI on a Distributed Architecture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71A710-B825-E54E-A5A4-0447D8B2EA72}"/>
              </a:ext>
            </a:extLst>
          </p:cNvPr>
          <p:cNvSpPr txBox="1"/>
          <p:nvPr/>
        </p:nvSpPr>
        <p:spPr>
          <a:xfrm>
            <a:off x="1584951" y="2700002"/>
            <a:ext cx="296875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0" dirty="0"/>
              <a:t>FYP19060 - Ali Waqas 																Supervisor: Dr. Heming Cui - Second Examiner: Dr. Chim T. W.</a:t>
            </a:r>
            <a:endParaRPr lang="en-PK" sz="5000" dirty="0"/>
          </a:p>
          <a:p>
            <a:pPr algn="ctr"/>
            <a:endParaRPr lang="en-PK" sz="500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2083BAE-9F98-B54B-A85D-050B1FB0C34A}"/>
              </a:ext>
            </a:extLst>
          </p:cNvPr>
          <p:cNvGrpSpPr/>
          <p:nvPr/>
        </p:nvGrpSpPr>
        <p:grpSpPr>
          <a:xfrm>
            <a:off x="1584951" y="7540968"/>
            <a:ext cx="17800324" cy="2974032"/>
            <a:chOff x="365755" y="8408249"/>
            <a:chExt cx="18318483" cy="320223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1B65751-C742-8A45-849D-93FB8A775E00}"/>
                </a:ext>
              </a:extLst>
            </p:cNvPr>
            <p:cNvSpPr txBox="1"/>
            <p:nvPr/>
          </p:nvSpPr>
          <p:spPr>
            <a:xfrm>
              <a:off x="365755" y="8408249"/>
              <a:ext cx="5425444" cy="1424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8000" dirty="0">
                  <a:solidFill>
                    <a:schemeClr val="accent1"/>
                  </a:solidFill>
                  <a:latin typeface="+mj-lt"/>
                </a:rPr>
                <a:t>Problem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4AF75A5-3AA5-C545-AACE-EAFEE19A45F8}"/>
                </a:ext>
              </a:extLst>
            </p:cNvPr>
            <p:cNvSpPr txBox="1"/>
            <p:nvPr/>
          </p:nvSpPr>
          <p:spPr>
            <a:xfrm>
              <a:off x="457194" y="10052939"/>
              <a:ext cx="18227044" cy="1557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4400" dirty="0"/>
                <a:t>Machine learning in production is </a:t>
              </a:r>
              <a:r>
                <a:rPr lang="en-PK" sz="4400" b="1" dirty="0">
                  <a:solidFill>
                    <a:schemeClr val="accent2"/>
                  </a:solidFill>
                </a:rPr>
                <a:t>slow</a:t>
              </a:r>
              <a:r>
                <a:rPr lang="en-PK" sz="4400" dirty="0">
                  <a:solidFill>
                    <a:schemeClr val="accent2"/>
                  </a:solidFill>
                </a:rPr>
                <a:t>, </a:t>
              </a:r>
              <a:r>
                <a:rPr lang="en-PK" sz="4400" b="1" dirty="0">
                  <a:solidFill>
                    <a:schemeClr val="accent2"/>
                  </a:solidFill>
                </a:rPr>
                <a:t>costly</a:t>
              </a:r>
              <a:r>
                <a:rPr lang="en-PK" sz="4400" dirty="0">
                  <a:solidFill>
                    <a:schemeClr val="accent2"/>
                  </a:solidFill>
                </a:rPr>
                <a:t> </a:t>
              </a:r>
              <a:r>
                <a:rPr lang="en-PK" sz="4400" dirty="0"/>
                <a:t>and unable to handle </a:t>
              </a:r>
              <a:r>
                <a:rPr lang="en-PK" sz="4400" b="1" dirty="0">
                  <a:solidFill>
                    <a:schemeClr val="accent2"/>
                  </a:solidFill>
                </a:rPr>
                <a:t>high traffic</a:t>
              </a:r>
              <a:r>
                <a:rPr lang="en-PK" sz="4400" dirty="0"/>
                <a:t>.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9C42CFF-5750-E244-B517-951C87DD7D3E}"/>
              </a:ext>
            </a:extLst>
          </p:cNvPr>
          <p:cNvGrpSpPr/>
          <p:nvPr/>
        </p:nvGrpSpPr>
        <p:grpSpPr>
          <a:xfrm>
            <a:off x="1523991" y="4264661"/>
            <a:ext cx="18227044" cy="3079268"/>
            <a:chOff x="365755" y="4764282"/>
            <a:chExt cx="19507210" cy="329553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046B0C3-F48B-C24D-B88F-E9E7337383E2}"/>
                </a:ext>
              </a:extLst>
            </p:cNvPr>
            <p:cNvSpPr txBox="1"/>
            <p:nvPr/>
          </p:nvSpPr>
          <p:spPr>
            <a:xfrm>
              <a:off x="365755" y="4764282"/>
              <a:ext cx="7193281" cy="14163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8000" dirty="0">
                  <a:solidFill>
                    <a:schemeClr val="accent1"/>
                  </a:solidFill>
                  <a:latin typeface="+mj-lt"/>
                </a:rPr>
                <a:t>Background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91398C4-D997-E54F-9EC3-8C9C69772F38}"/>
                </a:ext>
              </a:extLst>
            </p:cNvPr>
            <p:cNvSpPr txBox="1"/>
            <p:nvPr/>
          </p:nvSpPr>
          <p:spPr>
            <a:xfrm>
              <a:off x="457194" y="6511672"/>
              <a:ext cx="19415771" cy="15481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4400" dirty="0"/>
                <a:t>Figure A shows the steps a typical machine learning application has to go through for </a:t>
              </a:r>
              <a:r>
                <a:rPr lang="en-PK" sz="4400" b="1" dirty="0">
                  <a:solidFill>
                    <a:schemeClr val="accent2"/>
                  </a:solidFill>
                </a:rPr>
                <a:t>one request</a:t>
              </a:r>
              <a:r>
                <a:rPr lang="en-PK" sz="4400" dirty="0">
                  <a:solidFill>
                    <a:schemeClr val="accent2"/>
                  </a:solidFill>
                </a:rPr>
                <a:t> </a:t>
              </a:r>
              <a:r>
                <a:rPr lang="en-PK" sz="4400" dirty="0"/>
                <a:t>in production</a:t>
              </a:r>
              <a:r>
                <a:rPr lang="en-PK" sz="4400" b="1" dirty="0"/>
                <a:t>.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41CEFD9-9F8C-DB47-A4DD-36F30C333C2F}"/>
              </a:ext>
            </a:extLst>
          </p:cNvPr>
          <p:cNvGrpSpPr/>
          <p:nvPr/>
        </p:nvGrpSpPr>
        <p:grpSpPr>
          <a:xfrm>
            <a:off x="19243340" y="4634067"/>
            <a:ext cx="12126591" cy="7117759"/>
            <a:chOff x="19781525" y="4695804"/>
            <a:chExt cx="12679681" cy="7442396"/>
          </a:xfrm>
        </p:grpSpPr>
        <p:pic>
          <p:nvPicPr>
            <p:cNvPr id="23" name="Picture 22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C9C1EC6D-B6E4-4342-B4ED-557C328D9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781525" y="4695804"/>
              <a:ext cx="12679681" cy="6485345"/>
            </a:xfrm>
            <a:custGeom>
              <a:avLst/>
              <a:gdLst>
                <a:gd name="connsiteX0" fmla="*/ 0 w 12126591"/>
                <a:gd name="connsiteY0" fmla="*/ 0 h 6202455"/>
                <a:gd name="connsiteX1" fmla="*/ 12126591 w 12126591"/>
                <a:gd name="connsiteY1" fmla="*/ 0 h 6202455"/>
                <a:gd name="connsiteX2" fmla="*/ 12126591 w 12126591"/>
                <a:gd name="connsiteY2" fmla="*/ 6202455 h 6202455"/>
                <a:gd name="connsiteX3" fmla="*/ 0 w 12126591"/>
                <a:gd name="connsiteY3" fmla="*/ 6202455 h 6202455"/>
                <a:gd name="connsiteX4" fmla="*/ 0 w 12126591"/>
                <a:gd name="connsiteY4" fmla="*/ 0 h 620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26591" h="6202455" fill="none" extrusionOk="0">
                  <a:moveTo>
                    <a:pt x="0" y="0"/>
                  </a:moveTo>
                  <a:cubicBezTo>
                    <a:pt x="2126653" y="33616"/>
                    <a:pt x="6441304" y="-20010"/>
                    <a:pt x="12126591" y="0"/>
                  </a:cubicBezTo>
                  <a:cubicBezTo>
                    <a:pt x="12273694" y="1851123"/>
                    <a:pt x="11977585" y="4067334"/>
                    <a:pt x="12126591" y="6202455"/>
                  </a:cubicBezTo>
                  <a:cubicBezTo>
                    <a:pt x="8930952" y="6136100"/>
                    <a:pt x="2209850" y="6214583"/>
                    <a:pt x="0" y="6202455"/>
                  </a:cubicBezTo>
                  <a:cubicBezTo>
                    <a:pt x="-166117" y="5244305"/>
                    <a:pt x="50781" y="1782267"/>
                    <a:pt x="0" y="0"/>
                  </a:cubicBezTo>
                  <a:close/>
                </a:path>
                <a:path w="12126591" h="6202455" stroke="0" extrusionOk="0">
                  <a:moveTo>
                    <a:pt x="0" y="0"/>
                  </a:moveTo>
                  <a:cubicBezTo>
                    <a:pt x="1320716" y="120202"/>
                    <a:pt x="8809330" y="-14676"/>
                    <a:pt x="12126591" y="0"/>
                  </a:cubicBezTo>
                  <a:cubicBezTo>
                    <a:pt x="12255238" y="2913077"/>
                    <a:pt x="12295107" y="4718324"/>
                    <a:pt x="12126591" y="6202455"/>
                  </a:cubicBezTo>
                  <a:cubicBezTo>
                    <a:pt x="8144403" y="6219057"/>
                    <a:pt x="3612521" y="6139218"/>
                    <a:pt x="0" y="6202455"/>
                  </a:cubicBezTo>
                  <a:cubicBezTo>
                    <a:pt x="-4204" y="4838490"/>
                    <a:pt x="-155646" y="2254785"/>
                    <a:pt x="0" y="0"/>
                  </a:cubicBezTo>
                  <a:close/>
                </a:path>
              </a:pathLst>
            </a:custGeom>
            <a:ln w="3175">
              <a:solidFill>
                <a:schemeClr val="accent2"/>
              </a:solidFill>
              <a:extLst>
                <a:ext uri="{C807C97D-BFC1-408E-A445-0C87EB9F89A2}">
                  <ask:lineSketchStyleProps xmlns:ask="http://schemas.microsoft.com/office/drawing/2018/sketchyshapes" sd="1404135954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FA227DC-F993-6A4A-9A0A-10B6799A8643}"/>
                </a:ext>
              </a:extLst>
            </p:cNvPr>
            <p:cNvSpPr txBox="1"/>
            <p:nvPr/>
          </p:nvSpPr>
          <p:spPr>
            <a:xfrm>
              <a:off x="19781525" y="11462390"/>
              <a:ext cx="12679681" cy="675810"/>
            </a:xfrm>
            <a:custGeom>
              <a:avLst/>
              <a:gdLst>
                <a:gd name="connsiteX0" fmla="*/ 0 w 12126591"/>
                <a:gd name="connsiteY0" fmla="*/ 0 h 646331"/>
                <a:gd name="connsiteX1" fmla="*/ 12126591 w 12126591"/>
                <a:gd name="connsiteY1" fmla="*/ 0 h 646331"/>
                <a:gd name="connsiteX2" fmla="*/ 12126591 w 12126591"/>
                <a:gd name="connsiteY2" fmla="*/ 646331 h 646331"/>
                <a:gd name="connsiteX3" fmla="*/ 0 w 12126591"/>
                <a:gd name="connsiteY3" fmla="*/ 646331 h 646331"/>
                <a:gd name="connsiteX4" fmla="*/ 0 w 12126591"/>
                <a:gd name="connsiteY4" fmla="*/ 0 h 64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26591" h="646331" extrusionOk="0">
                  <a:moveTo>
                    <a:pt x="0" y="0"/>
                  </a:moveTo>
                  <a:cubicBezTo>
                    <a:pt x="2066708" y="-74584"/>
                    <a:pt x="10003736" y="70242"/>
                    <a:pt x="12126591" y="0"/>
                  </a:cubicBezTo>
                  <a:cubicBezTo>
                    <a:pt x="12087925" y="297108"/>
                    <a:pt x="12075999" y="364305"/>
                    <a:pt x="12126591" y="646331"/>
                  </a:cubicBezTo>
                  <a:cubicBezTo>
                    <a:pt x="9654572" y="632285"/>
                    <a:pt x="5718399" y="750621"/>
                    <a:pt x="0" y="646331"/>
                  </a:cubicBezTo>
                  <a:cubicBezTo>
                    <a:pt x="-43492" y="332296"/>
                    <a:pt x="-57797" y="200110"/>
                    <a:pt x="0" y="0"/>
                  </a:cubicBezTo>
                  <a:close/>
                </a:path>
              </a:pathLst>
            </a:custGeom>
            <a:noFill/>
            <a:ln>
              <a:solidFill>
                <a:schemeClr val="accent2"/>
              </a:solidFill>
              <a:extLst>
                <a:ext uri="{C807C97D-BFC1-408E-A445-0C87EB9F89A2}">
                  <ask:lineSketchStyleProps xmlns:ask="http://schemas.microsoft.com/office/drawing/2018/sketchyshapes" sd="36624522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3600" dirty="0">
                  <a:latin typeface="+mj-lt"/>
                </a:rPr>
                <a:t>Figure A: Inference pipeline of a stock price prediction service </a:t>
              </a:r>
              <a:endParaRPr lang="en-PK" sz="3600" b="1" dirty="0">
                <a:latin typeface="+mj-lt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5587876-E0AD-8A43-88DD-2D4B7A31AE1A}"/>
              </a:ext>
            </a:extLst>
          </p:cNvPr>
          <p:cNvGrpSpPr/>
          <p:nvPr/>
        </p:nvGrpSpPr>
        <p:grpSpPr>
          <a:xfrm>
            <a:off x="3467368" y="12012222"/>
            <a:ext cx="8671972" cy="9209629"/>
            <a:chOff x="365754" y="12568677"/>
            <a:chExt cx="8747765" cy="9290122"/>
          </a:xfrm>
        </p:grpSpPr>
        <p:pic>
          <p:nvPicPr>
            <p:cNvPr id="27" name="Picture 2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87A67E13-A5B6-0046-B0B1-306BDDBA5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194" y="12568677"/>
              <a:ext cx="8656325" cy="8385815"/>
            </a:xfrm>
            <a:custGeom>
              <a:avLst/>
              <a:gdLst>
                <a:gd name="connsiteX0" fmla="*/ 0 w 8581324"/>
                <a:gd name="connsiteY0" fmla="*/ 0 h 8313157"/>
                <a:gd name="connsiteX1" fmla="*/ 8581324 w 8581324"/>
                <a:gd name="connsiteY1" fmla="*/ 0 h 8313157"/>
                <a:gd name="connsiteX2" fmla="*/ 8581324 w 8581324"/>
                <a:gd name="connsiteY2" fmla="*/ 8313157 h 8313157"/>
                <a:gd name="connsiteX3" fmla="*/ 0 w 8581324"/>
                <a:gd name="connsiteY3" fmla="*/ 8313157 h 8313157"/>
                <a:gd name="connsiteX4" fmla="*/ 0 w 8581324"/>
                <a:gd name="connsiteY4" fmla="*/ 0 h 831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81324" h="8313157" fill="none" extrusionOk="0">
                  <a:moveTo>
                    <a:pt x="0" y="0"/>
                  </a:moveTo>
                  <a:cubicBezTo>
                    <a:pt x="1161502" y="-49533"/>
                    <a:pt x="6171252" y="-14809"/>
                    <a:pt x="8581324" y="0"/>
                  </a:cubicBezTo>
                  <a:cubicBezTo>
                    <a:pt x="8668963" y="1283255"/>
                    <a:pt x="8508645" y="6560229"/>
                    <a:pt x="8581324" y="8313157"/>
                  </a:cubicBezTo>
                  <a:cubicBezTo>
                    <a:pt x="5185368" y="8264926"/>
                    <a:pt x="2023163" y="8397612"/>
                    <a:pt x="0" y="8313157"/>
                  </a:cubicBezTo>
                  <a:cubicBezTo>
                    <a:pt x="-38581" y="5503787"/>
                    <a:pt x="63341" y="1411920"/>
                    <a:pt x="0" y="0"/>
                  </a:cubicBezTo>
                  <a:close/>
                </a:path>
                <a:path w="8581324" h="8313157" stroke="0" extrusionOk="0">
                  <a:moveTo>
                    <a:pt x="0" y="0"/>
                  </a:moveTo>
                  <a:cubicBezTo>
                    <a:pt x="1148836" y="118645"/>
                    <a:pt x="7171691" y="116012"/>
                    <a:pt x="8581324" y="0"/>
                  </a:cubicBezTo>
                  <a:cubicBezTo>
                    <a:pt x="8448442" y="843255"/>
                    <a:pt x="8666275" y="6116346"/>
                    <a:pt x="8581324" y="8313157"/>
                  </a:cubicBezTo>
                  <a:cubicBezTo>
                    <a:pt x="5529292" y="8447757"/>
                    <a:pt x="4103004" y="8155961"/>
                    <a:pt x="0" y="8313157"/>
                  </a:cubicBezTo>
                  <a:cubicBezTo>
                    <a:pt x="-20187" y="4987538"/>
                    <a:pt x="-152480" y="3605651"/>
                    <a:pt x="0" y="0"/>
                  </a:cubicBezTo>
                  <a:close/>
                </a:path>
              </a:pathLst>
            </a:custGeom>
            <a:ln w="19050">
              <a:solidFill>
                <a:schemeClr val="accent2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621E030-6010-D14F-9A18-1D26F93C3390}"/>
                </a:ext>
              </a:extLst>
            </p:cNvPr>
            <p:cNvSpPr txBox="1"/>
            <p:nvPr/>
          </p:nvSpPr>
          <p:spPr>
            <a:xfrm>
              <a:off x="365754" y="21192801"/>
              <a:ext cx="8656325" cy="665998"/>
            </a:xfrm>
            <a:custGeom>
              <a:avLst/>
              <a:gdLst>
                <a:gd name="connsiteX0" fmla="*/ 0 w 8581324"/>
                <a:gd name="connsiteY0" fmla="*/ 0 h 660228"/>
                <a:gd name="connsiteX1" fmla="*/ 8581324 w 8581324"/>
                <a:gd name="connsiteY1" fmla="*/ 0 h 660228"/>
                <a:gd name="connsiteX2" fmla="*/ 8581324 w 8581324"/>
                <a:gd name="connsiteY2" fmla="*/ 660228 h 660228"/>
                <a:gd name="connsiteX3" fmla="*/ 0 w 8581324"/>
                <a:gd name="connsiteY3" fmla="*/ 660228 h 660228"/>
                <a:gd name="connsiteX4" fmla="*/ 0 w 8581324"/>
                <a:gd name="connsiteY4" fmla="*/ 0 h 66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81324" h="660228" extrusionOk="0">
                  <a:moveTo>
                    <a:pt x="0" y="0"/>
                  </a:moveTo>
                  <a:cubicBezTo>
                    <a:pt x="3840222" y="-97387"/>
                    <a:pt x="4323374" y="-150139"/>
                    <a:pt x="8581324" y="0"/>
                  </a:cubicBezTo>
                  <a:cubicBezTo>
                    <a:pt x="8522488" y="284684"/>
                    <a:pt x="8626162" y="476127"/>
                    <a:pt x="8581324" y="660228"/>
                  </a:cubicBezTo>
                  <a:cubicBezTo>
                    <a:pt x="5543283" y="678076"/>
                    <a:pt x="3834966" y="629853"/>
                    <a:pt x="0" y="660228"/>
                  </a:cubicBezTo>
                  <a:cubicBezTo>
                    <a:pt x="-53995" y="558981"/>
                    <a:pt x="-36008" y="122396"/>
                    <a:pt x="0" y="0"/>
                  </a:cubicBezTo>
                  <a:close/>
                </a:path>
              </a:pathLst>
            </a:custGeom>
            <a:noFill/>
            <a:ln>
              <a:solidFill>
                <a:schemeClr val="accent2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3224186516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3600" dirty="0">
                  <a:latin typeface="+mj-lt"/>
                </a:rPr>
                <a:t>Figure B: Solution Architecture</a:t>
              </a:r>
              <a:endParaRPr lang="en-PK" sz="3600" b="1" dirty="0">
                <a:latin typeface="+mj-lt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D5DD049-041E-1C41-BC3A-6C298D14F23C}"/>
              </a:ext>
            </a:extLst>
          </p:cNvPr>
          <p:cNvGrpSpPr/>
          <p:nvPr/>
        </p:nvGrpSpPr>
        <p:grpSpPr>
          <a:xfrm>
            <a:off x="13133104" y="12642282"/>
            <a:ext cx="18530385" cy="7365244"/>
            <a:chOff x="9570716" y="12250149"/>
            <a:chExt cx="17800324" cy="691393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0CA856-8C8C-A146-A9B7-D1FD473495EA}"/>
                </a:ext>
              </a:extLst>
            </p:cNvPr>
            <p:cNvSpPr txBox="1"/>
            <p:nvPr/>
          </p:nvSpPr>
          <p:spPr>
            <a:xfrm>
              <a:off x="9570716" y="12250149"/>
              <a:ext cx="603504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8000" dirty="0">
                  <a:solidFill>
                    <a:schemeClr val="accent1"/>
                  </a:solidFill>
                  <a:latin typeface="+mj-lt"/>
                </a:rPr>
                <a:t>Solution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84A261F-4780-3D41-B6A0-3BC6653CF101}"/>
                </a:ext>
              </a:extLst>
            </p:cNvPr>
            <p:cNvSpPr txBox="1"/>
            <p:nvPr/>
          </p:nvSpPr>
          <p:spPr>
            <a:xfrm>
              <a:off x="9570716" y="13468861"/>
              <a:ext cx="17800324" cy="56952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143000" indent="-1143000">
                <a:lnSpc>
                  <a:spcPct val="150000"/>
                </a:lnSpc>
                <a:buFont typeface="+mj-lt"/>
                <a:buAutoNum type="arabicPeriod"/>
              </a:pPr>
              <a:r>
                <a:rPr lang="en-PK" sz="4400" b="1" dirty="0">
                  <a:solidFill>
                    <a:schemeClr val="accent2"/>
                  </a:solidFill>
                </a:rPr>
                <a:t>Containerise</a:t>
              </a:r>
              <a:r>
                <a:rPr lang="en-PK" sz="4400" dirty="0"/>
                <a:t> each pipeline task using Docker</a:t>
              </a:r>
            </a:p>
            <a:p>
              <a:pPr marL="1143000" indent="-1143000">
                <a:lnSpc>
                  <a:spcPct val="150000"/>
                </a:lnSpc>
                <a:buFont typeface="+mj-lt"/>
                <a:buAutoNum type="arabicPeriod"/>
              </a:pPr>
              <a:r>
                <a:rPr lang="en-PK" sz="4400" b="1" dirty="0">
                  <a:solidFill>
                    <a:schemeClr val="accent2"/>
                  </a:solidFill>
                </a:rPr>
                <a:t>Programmatically deploy containers </a:t>
              </a:r>
              <a:r>
                <a:rPr lang="en-PK" sz="4400" dirty="0"/>
                <a:t>using Terraform</a:t>
              </a:r>
            </a:p>
            <a:p>
              <a:pPr marL="1143000" indent="-1143000">
                <a:lnSpc>
                  <a:spcPct val="150000"/>
                </a:lnSpc>
                <a:buFont typeface="+mj-lt"/>
                <a:buAutoNum type="arabicPeriod"/>
              </a:pPr>
              <a:r>
                <a:rPr lang="en-PK" sz="4400" b="1" dirty="0">
                  <a:solidFill>
                    <a:schemeClr val="accent2"/>
                  </a:solidFill>
                </a:rPr>
                <a:t>Batch process </a:t>
              </a:r>
              <a:r>
                <a:rPr lang="en-PK" sz="4400" dirty="0"/>
                <a:t>requests by task using Redis</a:t>
              </a:r>
            </a:p>
            <a:p>
              <a:pPr marL="1143000" indent="-1143000">
                <a:lnSpc>
                  <a:spcPct val="150000"/>
                </a:lnSpc>
                <a:buFont typeface="+mj-lt"/>
                <a:buAutoNum type="arabicPeriod"/>
              </a:pPr>
              <a:r>
                <a:rPr lang="en-PK" sz="4400" b="1" dirty="0">
                  <a:solidFill>
                    <a:schemeClr val="accent2"/>
                  </a:solidFill>
                </a:rPr>
                <a:t>Remote Procedure Calls </a:t>
              </a:r>
              <a:r>
                <a:rPr lang="en-PK" sz="4400" dirty="0"/>
                <a:t>(RPC) using gRPC</a:t>
              </a:r>
            </a:p>
            <a:p>
              <a:pPr marL="1143000" indent="-1143000">
                <a:lnSpc>
                  <a:spcPct val="150000"/>
                </a:lnSpc>
                <a:buFont typeface="+mj-lt"/>
                <a:buAutoNum type="arabicPeriod"/>
              </a:pPr>
              <a:r>
                <a:rPr lang="en-PK" sz="4400" b="1" dirty="0">
                  <a:solidFill>
                    <a:schemeClr val="accent2"/>
                  </a:solidFill>
                </a:rPr>
                <a:t>Architecture-agnostic metrics </a:t>
              </a:r>
              <a:r>
                <a:rPr lang="en-PK" sz="4400" dirty="0"/>
                <a:t>measurement using React/TypeScript</a:t>
              </a:r>
            </a:p>
            <a:p>
              <a:pPr marL="1143000" indent="-1143000">
                <a:lnSpc>
                  <a:spcPct val="150000"/>
                </a:lnSpc>
                <a:buFont typeface="+mj-lt"/>
                <a:buAutoNum type="arabicPeriod"/>
              </a:pPr>
              <a:r>
                <a:rPr lang="en-PK" sz="4400" b="1" dirty="0">
                  <a:solidFill>
                    <a:schemeClr val="accent2"/>
                  </a:solidFill>
                </a:rPr>
                <a:t>Deploy on HKU Servers</a:t>
              </a:r>
              <a:r>
                <a:rPr lang="en-PK" sz="4400" dirty="0"/>
                <a:t> using SSH Tunnelling </a:t>
              </a: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31B8FB31-AE15-6045-A7B5-4B34B28CF6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9599" y="12093102"/>
            <a:ext cx="1393170" cy="1185853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51A85F2-B718-6444-8509-76DDDBFA42E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5653" b="29456"/>
          <a:stretch/>
        </p:blipFill>
        <p:spPr>
          <a:xfrm>
            <a:off x="1428167" y="13832196"/>
            <a:ext cx="2025923" cy="60501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BDE88DC-4251-3A4A-BCA3-E49B8C228B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34063" y="16376522"/>
            <a:ext cx="1324241" cy="111236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A8B5921-22A4-E643-BE9E-972CE89ECD7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6841" b="20911"/>
          <a:stretch/>
        </p:blipFill>
        <p:spPr>
          <a:xfrm>
            <a:off x="1584951" y="14990456"/>
            <a:ext cx="1593964" cy="83282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56C8D06D-ECA9-BF4D-BDD1-DE38A96A29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9429" y="19406454"/>
            <a:ext cx="1561000" cy="9366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869D815-033B-4545-B3B8-15DCACFDDD0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43841" y="18042125"/>
            <a:ext cx="1476183" cy="81108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E0BFC05A-EEE3-4146-BC90-46A1D80E36C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133105" y="21028854"/>
            <a:ext cx="18530385" cy="11208108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C3DE795E-D4FB-0D4E-91F2-40F9E9BB9F25}"/>
              </a:ext>
            </a:extLst>
          </p:cNvPr>
          <p:cNvGrpSpPr/>
          <p:nvPr/>
        </p:nvGrpSpPr>
        <p:grpSpPr>
          <a:xfrm>
            <a:off x="1667964" y="22973322"/>
            <a:ext cx="10614661" cy="7609582"/>
            <a:chOff x="9524840" y="11025069"/>
            <a:chExt cx="17800324" cy="4521628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57F8517-903A-E846-A3B1-44F31AF5EC77}"/>
                </a:ext>
              </a:extLst>
            </p:cNvPr>
            <p:cNvSpPr txBox="1"/>
            <p:nvPr/>
          </p:nvSpPr>
          <p:spPr>
            <a:xfrm>
              <a:off x="9524840" y="11025069"/>
              <a:ext cx="6035044" cy="1300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8000" dirty="0">
                  <a:solidFill>
                    <a:schemeClr val="accent1"/>
                  </a:solidFill>
                  <a:latin typeface="+mj-lt"/>
                </a:rPr>
                <a:t>Results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F9906C2-405E-084B-8305-B26628A6D862}"/>
                </a:ext>
              </a:extLst>
            </p:cNvPr>
            <p:cNvSpPr txBox="1"/>
            <p:nvPr/>
          </p:nvSpPr>
          <p:spPr>
            <a:xfrm>
              <a:off x="9524840" y="11941685"/>
              <a:ext cx="17800324" cy="36050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143000" indent="-1143000"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en-PK" sz="4400" dirty="0"/>
                <a:t>Reduced latency by more </a:t>
              </a:r>
              <a:r>
                <a:rPr lang="en-PK" sz="4400" dirty="0">
                  <a:solidFill>
                    <a:schemeClr val="accent2"/>
                  </a:solidFill>
                </a:rPr>
                <a:t>than </a:t>
              </a:r>
              <a:r>
                <a:rPr lang="en-PK" sz="4400" b="1" dirty="0">
                  <a:solidFill>
                    <a:schemeClr val="accent2"/>
                  </a:solidFill>
                </a:rPr>
                <a:t>2x</a:t>
              </a:r>
            </a:p>
            <a:p>
              <a:pPr marL="1143000" indent="-1143000"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en-PK" sz="4400" dirty="0"/>
                <a:t>Decreased throughput/latency growth rate from </a:t>
              </a:r>
              <a:r>
                <a:rPr lang="en-PK" sz="4400" b="1" dirty="0">
                  <a:solidFill>
                    <a:schemeClr val="accent2"/>
                  </a:solidFill>
                </a:rPr>
                <a:t>exponential to linear</a:t>
              </a:r>
            </a:p>
            <a:p>
              <a:pPr marL="1143000" indent="-1143000"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en-PK" sz="4400" b="1" dirty="0">
                  <a:solidFill>
                    <a:schemeClr val="accent2"/>
                  </a:solidFill>
                </a:rPr>
                <a:t>Provided tooling </a:t>
              </a:r>
              <a:r>
                <a:rPr lang="en-PK" sz="4400" dirty="0"/>
                <a:t>for further research in distributed systems for microservice-based pipelines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728254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{A9B6F86A-66C4-F84A-A654-18EE23670184}tf10001123</Template>
  <TotalTime>346</TotalTime>
  <Words>165</Words>
  <Application>Microsoft Macintosh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DIN Condensed</vt:lpstr>
      <vt:lpstr>Gill Sans MT</vt:lpstr>
      <vt:lpstr>Wingdings</vt:lpstr>
      <vt:lpstr>Wingdings 2</vt:lpstr>
      <vt:lpstr>Dividend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Waqas Ali</dc:creator>
  <cp:lastModifiedBy>Waqas Ali</cp:lastModifiedBy>
  <cp:revision>11</cp:revision>
  <dcterms:created xsi:type="dcterms:W3CDTF">2020-05-10T12:47:35Z</dcterms:created>
  <dcterms:modified xsi:type="dcterms:W3CDTF">2020-05-10T18:34:00Z</dcterms:modified>
</cp:coreProperties>
</file>

<file path=docProps/thumbnail.jpeg>
</file>